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77c400b3-7e54-a25a-7316-e9a10334b87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마무리" id="{e23b9b4f-36a8-c0b8-8ea2-61e1b526040d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매출</c:v>
                </c:pt>
              </c:strCache>
            </c:strRef>
          </c:tx>
          <c:spPr>
            <a:solidFill>
              <a:srgbClr val="2E9E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32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2027</c:v>
                  </c:pt>
                  <c:pt idx="1">
                    <c:v>2028</c:v>
                  </c:pt>
                  <c:pt idx="2">
                    <c:v>2029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48</c:v>
                </c:pt>
                <c:pt idx="2">
                  <c:v>135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영업이익</c:v>
                </c:pt>
              </c:strCache>
            </c:strRef>
          </c:tx>
          <c:spPr>
            <a:solidFill>
              <a:srgbClr val="E8A3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32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2027</c:v>
                  </c:pt>
                  <c:pt idx="1">
                    <c:v>2028</c:v>
                  </c:pt>
                  <c:pt idx="2">
                    <c:v>2029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-6</c:v>
                </c:pt>
                <c:pt idx="1">
                  <c:v>2</c:v>
                </c:pt>
                <c:pt idx="2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F232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DF5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329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자금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9E6B"/>
              </a:solidFill>
              <a:effectLst/>
            </c:spPr>
          </c:dPt>
          <c:dPt>
            <c:idx val="1"/>
            <c:bubble3D val="0"/>
            <c:spPr>
              <a:solidFill>
                <a:srgbClr val="E8A33D"/>
              </a:solidFill>
              <a:effectLst/>
            </c:spPr>
          </c:dPt>
          <c:dPt>
            <c:idx val="2"/>
            <c:bubble3D val="0"/>
            <c:spPr>
              <a:solidFill>
                <a:srgbClr val="7CC6A0"/>
              </a:solidFill>
              <a:effectLst/>
            </c:spPr>
          </c:dPt>
          <c:dPt>
            <c:idx val="3"/>
            <c:bubble3D val="0"/>
            <c:spPr>
              <a:solidFill>
                <a:srgbClr val="A9BDB2"/>
              </a:solidFill>
              <a:effectLst/>
            </c:spPr>
          </c:dPt>
          <c:dPt>
            <c:idx val="4"/>
            <c:bubble3D val="0"/>
            <c:spPr>
              <a:solidFill>
                <a:srgbClr val="F3D27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1F2329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제품 개발</c:v>
                </c:pt>
                <c:pt idx="1">
                  <c:v>마케팅</c:v>
                </c:pt>
                <c:pt idx="2">
                  <c:v>재고 매입</c:v>
                </c:pt>
                <c:pt idx="3">
                  <c:v>인건비</c:v>
                </c:pt>
                <c:pt idx="4">
                  <c:v>기타 운영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35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  <c:pt idx="4">
                  <c:v>5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329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정부지원사업·투자 IR 공통 흐름: 문제 → 해결책 → 시장 → 비즈니스 모델 → 경쟁 → 성장 전략 → 팀 → 자금 계획.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63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63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163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○○ 서비스 사업계획서</a:t>
            </a:r>
            <a:endParaRPr lang="en-US" sz="44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1인 가구를 위한 정기 생활용품 배송 플랫폼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1554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BUSINESS PLAN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760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대표 홍길동  |  2027. 02  |  예비창업패키지 제출용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  <p:sp>
        <p:nvSpPr>
          <p:cNvPr id="8" name="Shape 5"/>
          <p:cNvSpPr/>
          <p:nvPr/>
        </p:nvSpPr>
        <p:spPr>
          <a:xfrm>
            <a:off x="10881360" y="365760"/>
            <a:ext cx="2011680" cy="2011680"/>
          </a:xfrm>
          <a:prstGeom prst="ellipse">
            <a:avLst/>
          </a:prstGeom>
          <a:solidFill>
            <a:schemeClr val="accent2">
              <a:alpha val="25000"/>
            </a:scheme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목차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1005840" y="146304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155676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 정의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201396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고객이 겪는 불편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267462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1005840" y="267462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276834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해결책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1920240" y="322554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우리 제품·서비스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" y="388620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1005840" y="388620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397992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시장 규모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920240" y="443712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TAM · SAM · SOM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31520" y="509778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1005840" y="509778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1920240" y="519150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비즈니스 모델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1920240" y="564870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어떻게 돈을 버는가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0" y="146304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675120" y="146304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155676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경쟁 분석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589520" y="201396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차별점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400800" y="267462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675120" y="267462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7589520" y="276834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성장 전략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7589520" y="322554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3개년 계획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400800" y="388620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6675120" y="388620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07</a:t>
            </a:r>
            <a:endParaRPr lang="en-US" sz="2800" dirty="0"/>
          </a:p>
        </p:txBody>
      </p:sp>
      <p:sp>
        <p:nvSpPr>
          <p:cNvPr id="29" name="Text 27"/>
          <p:cNvSpPr txBox="1"/>
          <p:nvPr/>
        </p:nvSpPr>
        <p:spPr>
          <a:xfrm>
            <a:off x="7589520" y="397992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 구성</a:t>
            </a:r>
            <a:endParaRPr lang="en-US" sz="1900" dirty="0"/>
          </a:p>
        </p:txBody>
      </p:sp>
      <p:sp>
        <p:nvSpPr>
          <p:cNvPr id="30" name="Text 28"/>
          <p:cNvSpPr txBox="1"/>
          <p:nvPr/>
        </p:nvSpPr>
        <p:spPr>
          <a:xfrm>
            <a:off x="7589520" y="443712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실행 역량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400800" y="5097780"/>
            <a:ext cx="5303520" cy="10287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 txBox="1"/>
          <p:nvPr/>
        </p:nvSpPr>
        <p:spPr>
          <a:xfrm>
            <a:off x="6675120" y="5097780"/>
            <a:ext cx="8229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08</a:t>
            </a:r>
            <a:endParaRPr lang="en-US" sz="2800" dirty="0"/>
          </a:p>
        </p:txBody>
      </p:sp>
      <p:sp>
        <p:nvSpPr>
          <p:cNvPr id="33" name="Text 31"/>
          <p:cNvSpPr txBox="1"/>
          <p:nvPr/>
        </p:nvSpPr>
        <p:spPr>
          <a:xfrm>
            <a:off x="7589520" y="519150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자금 계획</a:t>
            </a:r>
            <a:endParaRPr lang="en-US" sz="1900" dirty="0"/>
          </a:p>
        </p:txBody>
      </p:sp>
      <p:sp>
        <p:nvSpPr>
          <p:cNvPr id="34" name="Text 32"/>
          <p:cNvSpPr txBox="1"/>
          <p:nvPr/>
        </p:nvSpPr>
        <p:spPr>
          <a:xfrm>
            <a:off x="7589520" y="564870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사용 계획과 요청 금액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문제 정의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고객이 실제로 겪는 불편을 구체적인 숫자로 보여 주세요.</a:t>
            </a:r>
            <a:endParaRPr lang="en-US" sz="1600" dirty="0"/>
          </a:p>
        </p:txBody>
      </p:sp>
      <p:sp>
        <p:nvSpPr>
          <p:cNvPr id="4" name="카드 1"/>
          <p:cNvSpPr/>
          <p:nvPr/>
        </p:nvSpPr>
        <p:spPr>
          <a:xfrm>
            <a:off x="54864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49174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1440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반복 구매의 번거로움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1인 가구의 72%가 휴지·세제 같은 생필품을 매달 따로 주문한다고 응답(가상 설문)</a:t>
            </a:r>
            <a:endParaRPr lang="en-US" sz="1600" dirty="0"/>
          </a:p>
        </p:txBody>
      </p:sp>
      <p:sp>
        <p:nvSpPr>
          <p:cNvPr id="9" name="카드 2"/>
          <p:cNvSpPr/>
          <p:nvPr/>
        </p:nvSpPr>
        <p:spPr>
          <a:xfrm>
            <a:off x="434340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09160" y="228600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49174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70916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소량 구매의 비싼 단가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470916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대용량 묶음만 할인되어 1인 가구는 개당 단가가 평균 23% 높음</a:t>
            </a:r>
            <a:endParaRPr lang="en-US" sz="1600" dirty="0"/>
          </a:p>
        </p:txBody>
      </p:sp>
      <p:sp>
        <p:nvSpPr>
          <p:cNvPr id="14" name="카드 3"/>
          <p:cNvSpPr/>
          <p:nvPr/>
        </p:nvSpPr>
        <p:spPr>
          <a:xfrm>
            <a:off x="813816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50392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249174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50392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품절·재고 관리</a:t>
            </a:r>
            <a:endParaRPr lang="en-US" sz="2200" dirty="0"/>
          </a:p>
        </p:txBody>
      </p:sp>
      <p:sp>
        <p:nvSpPr>
          <p:cNvPr id="18" name="Text 13"/>
          <p:cNvSpPr txBox="1"/>
          <p:nvPr/>
        </p:nvSpPr>
        <p:spPr>
          <a:xfrm>
            <a:off x="850392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떨어진 뒤에야 알게 되어 급하게 편의점에서 비싸게 구매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해결책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필요한 만큼, 필요한 때에 자동 배송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5486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사용 주기를 학습해 떨어지기 전에 자동 배송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여러 가구의 수요를 묶어 대용량 단가로 소분 공급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앱에서 품목·주기 변경과 건너뛰기를 한 번에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월 구독료 없이 상품 금액만 결제</a:t>
            </a:r>
            <a:endParaRPr lang="en-US" sz="1800" dirty="0"/>
          </a:p>
        </p:txBody>
      </p:sp>
      <p:sp>
        <p:nvSpPr>
          <p:cNvPr id="5" name="이미지 자리"/>
          <p:cNvSpPr/>
          <p:nvPr/>
        </p:nvSpPr>
        <p:spPr>
          <a:xfrm>
            <a:off x="6492240" y="1554480"/>
            <a:ext cx="5120640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rgbClr val="6B7380"/>
            </a:solidFill>
            <a:prstDash val="dash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3246120"/>
            <a:ext cx="640080" cy="6400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92240" y="3977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서비스 화면 캡처를 넣으세요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시장 규모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371600" y="1691640"/>
            <a:ext cx="4206240" cy="420624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0" y="2971800"/>
            <a:ext cx="2926080" cy="2926080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51760" y="4251960"/>
            <a:ext cx="1645920" cy="164592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103120" y="1874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TAM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2194560" y="31546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SAM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47091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SOM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675120" y="1645920"/>
            <a:ext cx="4937760" cy="1234440"/>
          </a:xfrm>
          <a:prstGeom prst="roundRect">
            <a:avLst>
              <a:gd name="adj" fmla="val 8889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949440" y="17830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TAM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8778240" y="173736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9.2조 원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230428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국내 생활용품 온라인 시장 전체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675120" y="3108960"/>
            <a:ext cx="4937760" cy="1234440"/>
          </a:xfrm>
          <a:prstGeom prst="roundRect">
            <a:avLst>
              <a:gd name="adj" fmla="val 8889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949440" y="32461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SAM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778240" y="32004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2.1조 원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6949440" y="376732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1인 가구 생활용품 온라인 구매액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675120" y="4572000"/>
            <a:ext cx="4937760" cy="1234440"/>
          </a:xfrm>
          <a:prstGeom prst="roundRect">
            <a:avLst>
              <a:gd name="adj" fmla="val 8889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6949440" y="470916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SOM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778240" y="466344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420억 원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6949440" y="523036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3년 내 확보 목표(수도권 SAM의 2%)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035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예시 수치입니다. 통계청·업계 보고서 등 실제 출처로 바꿔 주세요.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비즈니스 모델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187452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" y="2068830"/>
            <a:ext cx="388620" cy="3886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8288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상품 판매 마진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237744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대용량 매입 후 소분 판매, 매출총이익률 28%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7920" y="150876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37960" y="1874520"/>
            <a:ext cx="777240" cy="777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70" y="2068830"/>
            <a:ext cx="388620" cy="3886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43800" y="18288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정기 배송 리텐션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7543800" y="237744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자동 재주문으로 고객당 연 9.4회 구매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548640" y="384048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68680" y="420624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4400550"/>
            <a:ext cx="388620" cy="3886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7452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제조사 입점 광고</a:t>
            </a:r>
            <a:endParaRPr lang="en-US" sz="2100" dirty="0"/>
          </a:p>
        </p:txBody>
      </p:sp>
      <p:sp>
        <p:nvSpPr>
          <p:cNvPr id="17" name="Text 12"/>
          <p:cNvSpPr txBox="1"/>
          <p:nvPr/>
        </p:nvSpPr>
        <p:spPr>
          <a:xfrm>
            <a:off x="1874520" y="470916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신제품 샘플 동봉·추천 노출 광고 수익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6217920" y="384048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37960" y="4206240"/>
            <a:ext cx="777240" cy="777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70" y="4400550"/>
            <a:ext cx="388620" cy="3886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54380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수요 데이터</a:t>
            </a:r>
            <a:endParaRPr lang="en-US" sz="2100" dirty="0"/>
          </a:p>
        </p:txBody>
      </p:sp>
      <p:sp>
        <p:nvSpPr>
          <p:cNvPr id="22" name="Text 16"/>
          <p:cNvSpPr txBox="1"/>
          <p:nvPr/>
        </p:nvSpPr>
        <p:spPr>
          <a:xfrm>
            <a:off x="7543800" y="470916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지역·품목별 소비 주기 데이터 리포트 판매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경쟁 분석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743200"/>
                <a:gridCol w="2743200"/>
                <a:gridCol w="2743200"/>
              </a:tblGrid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구분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우리 서비스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대형 쇼핑몰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정기구독 A사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1인 가구 소량 단가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◎ 대용량가 소분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△ 묶음만 할인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 일부 할인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자동 재주문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◎ 사용 주기 학습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✕ 없음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 고정 주기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구독료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◎ 없음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 멤버십 별도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△ 월 4,900원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품목 수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△ 300종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◎ 수십만 종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 800종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배송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 익일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◎ 당일·새벽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 익일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F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989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◎ 매우 우수  ○ 우수  △ 보통  ✕ 미지원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3개년 매출 계획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46304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863840" y="1463040"/>
            <a:ext cx="3749040" cy="457200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18388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핵심 포인트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183880" y="2286000"/>
            <a:ext cx="320040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2028년 손익분기 달성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2029년 고객 15만 명 목표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광고 매출 비중 10%까지 확대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0807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단위: 억 원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성장 로드맵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2331720"/>
            <a:ext cx="10515600" cy="0"/>
          </a:xfrm>
          <a:prstGeom prst="line">
            <a:avLst/>
          </a:prstGeom>
          <a:noFill/>
          <a:ln w="38100">
            <a:solidFill>
              <a:srgbClr val="EDF5F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2027 상반기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2296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출시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 3개 구 시범 운영, 품목 150종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52044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2027 하반기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38328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365760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확대</a:t>
            </a:r>
            <a:endParaRPr lang="en-US" sz="2100" dirty="0"/>
          </a:p>
        </p:txBody>
      </p:sp>
      <p:sp>
        <p:nvSpPr>
          <p:cNvPr id="13" name="Text 11"/>
          <p:cNvSpPr txBox="1"/>
          <p:nvPr/>
        </p:nvSpPr>
        <p:spPr>
          <a:xfrm>
            <a:off x="365760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서울 전역, 앱 정식 출시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5508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2028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1792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49224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확장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수도권 확대, 자체 물류센터 구축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189720" y="210312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5256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2029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05256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932688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도약</a:t>
            </a:r>
            <a:endParaRPr lang="en-US" sz="2100" dirty="0"/>
          </a:p>
        </p:txBody>
      </p:sp>
      <p:sp>
        <p:nvSpPr>
          <p:cNvPr id="23" name="Text 21"/>
          <p:cNvSpPr txBox="1"/>
          <p:nvPr/>
        </p:nvSpPr>
        <p:spPr>
          <a:xfrm>
            <a:off x="932688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광역시 진출, 제조사 광고 사업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팀 구성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526030" cy="4480560"/>
          </a:xfrm>
          <a:prstGeom prst="roundRect">
            <a:avLst>
              <a:gd name="adj" fmla="val 4344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사진 1"/>
          <p:cNvSpPr/>
          <p:nvPr/>
        </p:nvSpPr>
        <p:spPr>
          <a:xfrm>
            <a:off x="1034415" y="1874520"/>
            <a:ext cx="1554480" cy="1554480"/>
          </a:xfrm>
          <a:prstGeom prst="ellipse">
            <a:avLst/>
          </a:prstGeom>
          <a:solidFill>
            <a:schemeClr val="bg2"/>
          </a:solidFill>
          <a:ln w="12700">
            <a:solidFill>
              <a:srgbClr val="6B7380"/>
            </a:solidFill>
            <a:prstDash val="dash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5895" y="2286000"/>
            <a:ext cx="731520" cy="7315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611880"/>
            <a:ext cx="21602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홍길동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069080"/>
            <a:ext cx="21602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대표 · CEO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526280"/>
            <a:ext cx="197739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유통 대기업 MD 8년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 총괄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94710" y="1554480"/>
            <a:ext cx="2526030" cy="4480560"/>
          </a:xfrm>
          <a:prstGeom prst="roundRect">
            <a:avLst>
              <a:gd name="adj" fmla="val 4344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사진 2"/>
          <p:cNvSpPr/>
          <p:nvPr/>
        </p:nvSpPr>
        <p:spPr>
          <a:xfrm>
            <a:off x="3880485" y="1874520"/>
            <a:ext cx="1554480" cy="1554480"/>
          </a:xfrm>
          <a:prstGeom prst="ellipse">
            <a:avLst/>
          </a:prstGeom>
          <a:solidFill>
            <a:schemeClr val="bg2"/>
          </a:solidFill>
          <a:ln w="12700">
            <a:solidFill>
              <a:srgbClr val="6B7380"/>
            </a:solidFill>
            <a:prstDash val="dash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965" y="2286000"/>
            <a:ext cx="731520" cy="7315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77590" y="3611880"/>
            <a:ext cx="21602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김○○</a:t>
            </a:r>
            <a:endParaRPr lang="en-US" sz="1900" dirty="0"/>
          </a:p>
        </p:txBody>
      </p:sp>
      <p:sp>
        <p:nvSpPr>
          <p:cNvPr id="13" name="Text 9"/>
          <p:cNvSpPr txBox="1"/>
          <p:nvPr/>
        </p:nvSpPr>
        <p:spPr>
          <a:xfrm>
            <a:off x="3577590" y="4069080"/>
            <a:ext cx="21602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CTO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669030" y="4526280"/>
            <a:ext cx="197739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커머스 플랫폼 개발 10년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추천 알고리즘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6240780" y="1554480"/>
            <a:ext cx="2526030" cy="4480560"/>
          </a:xfrm>
          <a:prstGeom prst="roundRect">
            <a:avLst>
              <a:gd name="adj" fmla="val 4344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사진 3"/>
          <p:cNvSpPr/>
          <p:nvPr/>
        </p:nvSpPr>
        <p:spPr>
          <a:xfrm>
            <a:off x="6726555" y="1874520"/>
            <a:ext cx="1554480" cy="1554480"/>
          </a:xfrm>
          <a:prstGeom prst="ellipse">
            <a:avLst/>
          </a:prstGeom>
          <a:solidFill>
            <a:schemeClr val="bg2"/>
          </a:solidFill>
          <a:ln w="12700">
            <a:solidFill>
              <a:srgbClr val="6B7380"/>
            </a:solidFill>
            <a:prstDash val="dash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035" y="2286000"/>
            <a:ext cx="731520" cy="73152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423660" y="3611880"/>
            <a:ext cx="21602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이○○</a:t>
            </a:r>
            <a:endParaRPr lang="en-US" sz="1900" dirty="0"/>
          </a:p>
        </p:txBody>
      </p:sp>
      <p:sp>
        <p:nvSpPr>
          <p:cNvPr id="19" name="Text 14"/>
          <p:cNvSpPr txBox="1"/>
          <p:nvPr/>
        </p:nvSpPr>
        <p:spPr>
          <a:xfrm>
            <a:off x="6423660" y="4069080"/>
            <a:ext cx="21602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운영 · COO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6515100" y="4526280"/>
            <a:ext cx="197739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물류 스타트업 운영 6년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배송망 구축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9086850" y="1554480"/>
            <a:ext cx="2526030" cy="4480560"/>
          </a:xfrm>
          <a:prstGeom prst="roundRect">
            <a:avLst>
              <a:gd name="adj" fmla="val 4344"/>
            </a:avLst>
          </a:prstGeom>
          <a:solidFill>
            <a:schemeClr val="bg1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사진 4"/>
          <p:cNvSpPr/>
          <p:nvPr/>
        </p:nvSpPr>
        <p:spPr>
          <a:xfrm>
            <a:off x="9572625" y="1874520"/>
            <a:ext cx="1554480" cy="1554480"/>
          </a:xfrm>
          <a:prstGeom prst="ellipse">
            <a:avLst/>
          </a:prstGeom>
          <a:solidFill>
            <a:schemeClr val="bg2"/>
          </a:solidFill>
          <a:ln w="12700">
            <a:solidFill>
              <a:srgbClr val="6B7380"/>
            </a:solidFill>
            <a:prstDash val="dash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4105" y="2286000"/>
            <a:ext cx="731520" cy="7315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9269730" y="3611880"/>
            <a:ext cx="21602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박○○</a:t>
            </a:r>
            <a:endParaRPr lang="en-US" sz="1900" dirty="0"/>
          </a:p>
        </p:txBody>
      </p:sp>
      <p:sp>
        <p:nvSpPr>
          <p:cNvPr id="25" name="Text 19"/>
          <p:cNvSpPr txBox="1"/>
          <p:nvPr/>
        </p:nvSpPr>
        <p:spPr>
          <a:xfrm>
            <a:off x="9269730" y="4069080"/>
            <a:ext cx="21602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마케팅</a:t>
            </a:r>
            <a:endParaRPr lang="en-US" sz="1300" dirty="0"/>
          </a:p>
        </p:txBody>
      </p:sp>
      <p:sp>
        <p:nvSpPr>
          <p:cNvPr id="26" name="Text 20"/>
          <p:cNvSpPr txBox="1"/>
          <p:nvPr/>
        </p:nvSpPr>
        <p:spPr>
          <a:xfrm>
            <a:off x="9361170" y="4526280"/>
            <a:ext cx="197739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퍼포먼스 마케팅 5년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 획득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자금 사용 계획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46304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863840" y="1463040"/>
            <a:ext cx="3749040" cy="457200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9525">
            <a:solidFill>
              <a:srgbClr val="EDF5F0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18388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총 1억 원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183880" y="2286000"/>
            <a:ext cx="320040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정부지원금 7,000만 원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자기자금 3,000만 원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개발비는 외주 없이 내부 인력 중심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감사합니다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1인 가구의 생활을 더 가볍게 만들겠습니다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대표 홍길동  |  ceo@example.com  |  010-0000-0000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-1280160" y="420624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서식다운로드 포레스트">
  <a:themeElements>
    <a:clrScheme name="서식다운로드 포레스트">
      <a:dk1>
        <a:srgbClr val="1F2329"/>
      </a:dk1>
      <a:lt1>
        <a:srgbClr val="FFFFFF"/>
      </a:lt1>
      <a:dk2>
        <a:srgbClr val="163A2E"/>
      </a:dk2>
      <a:lt2>
        <a:srgbClr val="EDF5F0"/>
      </a:lt2>
      <a:accent1>
        <a:srgbClr val="2E9E6B"/>
      </a:accent1>
      <a:accent2>
        <a:srgbClr val="E8A33D"/>
      </a:accent2>
      <a:accent3>
        <a:srgbClr val="7CC6A0"/>
      </a:accent3>
      <a:accent4>
        <a:srgbClr val="A9BDB2"/>
      </a:accent4>
      <a:accent5>
        <a:srgbClr val="F3D27A"/>
      </a:accent5>
      <a:accent6>
        <a:srgbClr val="6B7380"/>
      </a:accent6>
      <a:hlink>
        <a:srgbClr val="2E9E6B"/>
      </a:hlink>
      <a:folHlink>
        <a:srgbClr val="6B7380"/>
      </a:folHlink>
    </a:clrScheme>
    <a:fontScheme name="서식다운로드 포레스트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서식 다운로드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사업계획서 PPT 템플릿</dc:title>
  <dc:subject>PptxGenJS Presentation</dc:subject>
  <dc:creator>uglydolls.shop</dc:creator>
  <cp:lastModifiedBy>uglydolls.shop</cp:lastModifiedBy>
  <cp:revision>1</cp:revision>
  <dcterms:created xsi:type="dcterms:W3CDTF">2026-10-05T00:55:18Z</dcterms:created>
  <dcterms:modified xsi:type="dcterms:W3CDTF">2026-10-05T00:55:18Z</dcterms:modified>
</cp:coreProperties>
</file>