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abb54b68-5b91-7370-efe1-184ececdd91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마무리" id="{f6f06d7c-1325-6468-4728-1f904fffd6f1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매출</c:v>
                </c:pt>
              </c:strCache>
            </c:strRef>
          </c:tx>
          <c:spPr>
            <a:solidFill>
              <a:srgbClr val="14A3A0"/>
            </a:solidFill>
            <a:ln w="38100" cap="flat">
              <a:solidFill>
                <a:srgbClr val="14A3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2329"/>
                    </a:solidFill>
                    <a:latin typeface="+mn-lt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9"/>
            <c:spPr>
              <a:solidFill>
                <a:srgbClr val="14A3A0"/>
              </a:solidFill>
              <a:ln w="9525" cap="flat">
                <a:solidFill>
                  <a:srgbClr val="14A3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2025</c:v>
                  </c:pt>
                  <c:pt idx="4">
                    <c:v>2026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52</c:v>
                </c:pt>
                <c:pt idx="2">
                  <c:v>64</c:v>
                </c:pt>
                <c:pt idx="3">
                  <c:v>76</c:v>
                </c:pt>
                <c:pt idx="4">
                  <c:v>102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F2329"/>
                  </a:solidFill>
                  <a:latin typeface="+mn-l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38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8F3F2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38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74320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840480"/>
            <a:ext cx="10515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0B3C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ctr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주식회사 ○○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7033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고객의 일상을 더 편하게 만드는 ○○ 전문 기업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554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COMPANY PROFILE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7607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www.example.com  |  2027 회사소개서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692640" y="-118872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  <p:sp>
        <p:nvSpPr>
          <p:cNvPr id="7" name="Shape 5"/>
          <p:cNvSpPr/>
          <p:nvPr/>
        </p:nvSpPr>
        <p:spPr>
          <a:xfrm>
            <a:off x="10881360" y="365760"/>
            <a:ext cx="2011680" cy="2011680"/>
          </a:xfrm>
          <a:prstGeom prst="ellipse">
            <a:avLst/>
          </a:prstGeom>
          <a:solidFill>
            <a:schemeClr val="accent2">
              <a:alpha val="25000"/>
            </a:scheme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회사 개요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항목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내용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회사명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주식회사 ○○ (○○ Co., Ltd.)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대표이사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홍길동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설립일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2018년 3월 2일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주요 사업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○○ 솔루션 개발·공급, 유지보수, 교육 서비스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임직원 수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48명 (2026년 12월 기준)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소재지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서울특별시 ○○구 ○○로 123, 4층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인증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맑은 고딕" pitchFamily="34" charset="0"/>
                          <a:ea typeface="맑은 고딕" pitchFamily="34" charset="-122"/>
                          <a:cs typeface="맑은 고딕" pitchFamily="34" charset="-120"/>
                        </a:rPr>
                        <a:t>벤처기업 인증, ISO 9001, 기업부설연구소</a:t>
                      </a:r>
                      <a:endParaRPr lang="en-US" sz="1600" dirty="0">
                        <a:latin typeface="맑은 고딕" charset="0"/>
                        <a:ea typeface="맑은 고딕" charset="0"/>
                        <a:cs typeface="맑은 고딕" charset="0"/>
                      </a:endParaRPr>
                    </a:p>
                  </a:txBody>
                  <a:tcPr marL="109728" marR="109728" marT="45720" marB="45720" anchor="ctr">
                    <a:lnL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F3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비전과 미션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11064240" cy="2377440"/>
          </a:xfrm>
          <a:prstGeom prst="roundRect">
            <a:avLst>
              <a:gd name="adj" fmla="val 4615"/>
            </a:avLst>
          </a:prstGeom>
          <a:solidFill>
            <a:schemeClr val="tx2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005840" y="219456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7300" y="2446020"/>
            <a:ext cx="50292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377440" y="1828800"/>
            <a:ext cx="8869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“○○ 분야에서 고객이 가장 먼저 찾는 파트너”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42519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868680" y="4434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 중심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4892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고객의 문제를 먼저 듣고 함께 해결합니다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4343400" y="42519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663440" y="4434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품질 우선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4663440" y="4892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납기보다 품질 기준을 먼저 지킵니다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8138160" y="42519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8458200" y="44348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함께 성장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8458200" y="4892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협력사·직원과 이익을 나눕니다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회사 연혁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2331720"/>
            <a:ext cx="10515600" cy="0"/>
          </a:xfrm>
          <a:prstGeom prst="line">
            <a:avLst/>
          </a:prstGeom>
          <a:noFill/>
          <a:ln w="38100">
            <a:solidFill>
              <a:srgbClr val="E8F3F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2018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82296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설립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주식회사 ○○ 설립, 첫 제품 출시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52044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2020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38328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365760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도약</a:t>
            </a:r>
            <a:endParaRPr lang="en-US" sz="2100" dirty="0"/>
          </a:p>
        </p:txBody>
      </p:sp>
      <p:sp>
        <p:nvSpPr>
          <p:cNvPr id="13" name="Text 11"/>
          <p:cNvSpPr txBox="1"/>
          <p:nvPr/>
        </p:nvSpPr>
        <p:spPr>
          <a:xfrm>
            <a:off x="365760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벤처기업 인증, 기업부설연구소 설립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55080" y="210312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2023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1792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649224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확장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누적 고객사 300곳, 해외 첫 수출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189720" y="210312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052560" y="1463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052560" y="28803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9326880" y="30632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성장</a:t>
            </a:r>
            <a:endParaRPr lang="en-US" sz="2100" dirty="0"/>
          </a:p>
        </p:txBody>
      </p:sp>
      <p:sp>
        <p:nvSpPr>
          <p:cNvPr id="23" name="Text 21"/>
          <p:cNvSpPr txBox="1"/>
          <p:nvPr/>
        </p:nvSpPr>
        <p:spPr>
          <a:xfrm>
            <a:off x="9326880" y="3703320"/>
            <a:ext cx="2011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매출 100억 원 돌파, 신사업 진출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사업 영역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68680" y="187452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" y="2068830"/>
            <a:ext cx="388620" cy="3886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8288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솔루션 개발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1874520" y="237744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업무 자동화 솔루션을 직접 개발해 공급합니다.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7920" y="150876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37960" y="1874520"/>
            <a:ext cx="777240" cy="7772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70" y="2068830"/>
            <a:ext cx="388620" cy="3886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43800" y="18288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유지보수</a:t>
            </a:r>
            <a:endParaRPr lang="en-US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7543800" y="237744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연간 계약으로 장애 대응과 업데이트를 제공합니다.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548640" y="384048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68680" y="420624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90" y="4400550"/>
            <a:ext cx="388620" cy="3886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874520" y="4160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교육 서비스</a:t>
            </a:r>
            <a:endParaRPr lang="en-US" sz="2100" dirty="0"/>
          </a:p>
        </p:txBody>
      </p:sp>
      <p:sp>
        <p:nvSpPr>
          <p:cNvPr id="17" name="Text 12"/>
          <p:cNvSpPr txBox="1"/>
          <p:nvPr/>
        </p:nvSpPr>
        <p:spPr>
          <a:xfrm>
            <a:off x="1874520" y="470916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도입 기업 임직원 대상 맞춤 교육을 운영합니다.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6217920" y="3840480"/>
            <a:ext cx="5394960" cy="2103120"/>
          </a:xfrm>
          <a:prstGeom prst="roundRect">
            <a:avLst>
              <a:gd name="adj" fmla="val 5217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537960" y="4206240"/>
            <a:ext cx="777240" cy="7772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2270" y="4400550"/>
            <a:ext cx="388620" cy="3886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543800" y="4160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해외 사업</a:t>
            </a:r>
            <a:endParaRPr lang="en-US" sz="2100" dirty="0"/>
          </a:p>
        </p:txBody>
      </p:sp>
      <p:sp>
        <p:nvSpPr>
          <p:cNvPr id="22" name="Text 16"/>
          <p:cNvSpPr txBox="1"/>
          <p:nvPr/>
        </p:nvSpPr>
        <p:spPr>
          <a:xfrm>
            <a:off x="7543800" y="470916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동남아 3개국 파트너사를 통해 수출합니다.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주요 실적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2011680"/>
            <a:ext cx="2526030" cy="3566160"/>
          </a:xfrm>
          <a:prstGeom prst="roundRect">
            <a:avLst>
              <a:gd name="adj" fmla="val 4344"/>
            </a:avLst>
          </a:prstGeom>
          <a:solidFill>
            <a:schemeClr val="tx2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2468880"/>
            <a:ext cx="197739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102억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49040"/>
            <a:ext cx="19773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 매출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251960"/>
            <a:ext cx="197739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전년 대비 34% 성장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394710" y="2011680"/>
            <a:ext cx="2526030" cy="3566160"/>
          </a:xfrm>
          <a:prstGeom prst="roundRect">
            <a:avLst>
              <a:gd name="adj" fmla="val 4344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3669030" y="2468880"/>
            <a:ext cx="197739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420곳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3669030" y="3749040"/>
            <a:ext cx="19773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누적 고객사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669030" y="4251960"/>
            <a:ext cx="197739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공공기관 60곳 포함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40780" y="2011680"/>
            <a:ext cx="2526030" cy="3566160"/>
          </a:xfrm>
          <a:prstGeom prst="roundRect">
            <a:avLst>
              <a:gd name="adj" fmla="val 4344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515100" y="2468880"/>
            <a:ext cx="197739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96%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6515100" y="3749040"/>
            <a:ext cx="19773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재계약률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515100" y="4251960"/>
            <a:ext cx="197739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최근 3년 평균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086850" y="2011680"/>
            <a:ext cx="2526030" cy="3566160"/>
          </a:xfrm>
          <a:prstGeom prst="roundRect">
            <a:avLst>
              <a:gd name="adj" fmla="val 4344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9361170" y="2468880"/>
            <a:ext cx="197739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12건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9361170" y="3749040"/>
            <a:ext cx="19773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보유 특허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9361170" y="4251960"/>
            <a:ext cx="197739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등록 9건, 출원 3건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매출 성장 추이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463040"/>
          <a:ext cx="694944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Shape 1"/>
          <p:cNvSpPr/>
          <p:nvPr/>
        </p:nvSpPr>
        <p:spPr>
          <a:xfrm>
            <a:off x="7863840" y="1463040"/>
            <a:ext cx="3749040" cy="457200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18388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핵심 포인트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8183880" y="2286000"/>
            <a:ext cx="320040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5년간 연평균 28% 성장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2026년 신사업 매출 18억 원 반영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차트 우클릭 → 데이터 편집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0807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단위: 억 원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조직도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636008" y="1554480"/>
            <a:ext cx="292608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636008" y="168249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대표이사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4636008" y="2139696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CEO 홍길동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099048" y="2606040"/>
            <a:ext cx="0" cy="548640"/>
          </a:xfrm>
          <a:prstGeom prst="line">
            <a:avLst/>
          </a:prstGeom>
          <a:noFill/>
          <a:ln w="19050">
            <a:solidFill>
              <a:srgbClr val="6B738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83080" y="3154680"/>
            <a:ext cx="8595360" cy="0"/>
          </a:xfrm>
          <a:prstGeom prst="line">
            <a:avLst/>
          </a:prstGeom>
          <a:noFill/>
          <a:ln w="19050">
            <a:solidFill>
              <a:srgbClr val="6B738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83080" y="3154680"/>
            <a:ext cx="0" cy="457200"/>
          </a:xfrm>
          <a:prstGeom prst="line">
            <a:avLst/>
          </a:prstGeom>
          <a:noFill/>
          <a:ln w="19050">
            <a:solidFill>
              <a:srgbClr val="6B738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611880"/>
            <a:ext cx="2468880" cy="1051560"/>
          </a:xfrm>
          <a:prstGeom prst="roundRect">
            <a:avLst>
              <a:gd name="adj" fmla="val 10435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548640" y="3739896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경영지원팀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197096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6명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84632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인사·회계·총무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648200" y="3154680"/>
            <a:ext cx="0" cy="457200"/>
          </a:xfrm>
          <a:prstGeom prst="line">
            <a:avLst/>
          </a:prstGeom>
          <a:noFill/>
          <a:ln w="19050">
            <a:solidFill>
              <a:srgbClr val="6B738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13760" y="3611880"/>
            <a:ext cx="24688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3413760" y="3739896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영업팀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3413760" y="4197096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10명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3505200" y="484632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국내 영업, 고객 관리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513320" y="3154680"/>
            <a:ext cx="0" cy="457200"/>
          </a:xfrm>
          <a:prstGeom prst="line">
            <a:avLst/>
          </a:prstGeom>
          <a:noFill/>
          <a:ln w="19050">
            <a:solidFill>
              <a:srgbClr val="6B738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78880" y="3611880"/>
            <a:ext cx="2468880" cy="1051560"/>
          </a:xfrm>
          <a:prstGeom prst="roundRect">
            <a:avLst>
              <a:gd name="adj" fmla="val 10435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278880" y="3739896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개발팀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6278880" y="4197096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20명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6370320" y="484632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제품 개발, 연구소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10378440" y="3154680"/>
            <a:ext cx="0" cy="457200"/>
          </a:xfrm>
          <a:prstGeom prst="line">
            <a:avLst/>
          </a:prstGeom>
          <a:noFill/>
          <a:ln w="19050">
            <a:solidFill>
              <a:srgbClr val="6B738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144000" y="3611880"/>
            <a:ext cx="24688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9144000" y="3739896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서비스팀</a:t>
            </a:r>
            <a:endParaRPr lang="en-US" sz="1900" dirty="0"/>
          </a:p>
        </p:txBody>
      </p:sp>
      <p:sp>
        <p:nvSpPr>
          <p:cNvPr id="26" name="Text 24"/>
          <p:cNvSpPr txBox="1"/>
          <p:nvPr/>
        </p:nvSpPr>
        <p:spPr>
          <a:xfrm>
            <a:off x="9144000" y="4197096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12명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9235440" y="484632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유지보수, 교육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주요 고객사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고객사 로고를 넣거나 대표 사례를 적으세요.</a:t>
            </a:r>
            <a:endParaRPr lang="en-US" sz="1600" dirty="0"/>
          </a:p>
        </p:txBody>
      </p:sp>
      <p:sp>
        <p:nvSpPr>
          <p:cNvPr id="4" name="카드 1"/>
          <p:cNvSpPr/>
          <p:nvPr/>
        </p:nvSpPr>
        <p:spPr>
          <a:xfrm>
            <a:off x="54864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2860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" y="249174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1440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공공기관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○○시청, ○○공단 등 60곳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업무 자동화 도입으로 처리 기간 40% 단축</a:t>
            </a:r>
            <a:endParaRPr lang="en-US" sz="1600" dirty="0"/>
          </a:p>
        </p:txBody>
      </p:sp>
      <p:sp>
        <p:nvSpPr>
          <p:cNvPr id="9" name="카드 2"/>
          <p:cNvSpPr/>
          <p:nvPr/>
        </p:nvSpPr>
        <p:spPr>
          <a:xfrm>
            <a:off x="434340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09160" y="228600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900" y="249174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70916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유통·제조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470916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○○마트, ○○산업 등 210곳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재고·발주 관리 표준화</a:t>
            </a:r>
            <a:endParaRPr lang="en-US" sz="1600" dirty="0"/>
          </a:p>
        </p:txBody>
      </p:sp>
      <p:sp>
        <p:nvSpPr>
          <p:cNvPr id="14" name="카드 3"/>
          <p:cNvSpPr/>
          <p:nvPr/>
        </p:nvSpPr>
        <p:spPr>
          <a:xfrm>
            <a:off x="8138160" y="1874520"/>
            <a:ext cx="3474720" cy="4160520"/>
          </a:xfrm>
          <a:prstGeom prst="roundRect">
            <a:avLst>
              <a:gd name="adj" fmla="val 3158"/>
            </a:avLst>
          </a:prstGeom>
          <a:solidFill>
            <a:schemeClr val="bg1"/>
          </a:solidFill>
          <a:ln w="9525">
            <a:solidFill>
              <a:srgbClr val="E8F3F2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503920" y="22860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9660" y="249174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503920" y="33375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교육·의료</a:t>
            </a:r>
            <a:endParaRPr lang="en-US" sz="2200" dirty="0"/>
          </a:p>
        </p:txBody>
      </p:sp>
      <p:sp>
        <p:nvSpPr>
          <p:cNvPr id="18" name="Text 13"/>
          <p:cNvSpPr txBox="1"/>
          <p:nvPr/>
        </p:nvSpPr>
        <p:spPr>
          <a:xfrm>
            <a:off x="8503920" y="3977640"/>
            <a:ext cx="2743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○○대학교, ○○병원 등 150곳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chemeClr val="tx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예약·안내 시스템 구축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3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함께 성장하겠습니다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22960" y="356616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도입 상담과 견적은 아래로 문의해 주세요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대표전화 02-000-0000  |  sales@example.com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-1280160" y="4206240"/>
            <a:ext cx="3840480" cy="3840480"/>
          </a:xfrm>
          <a:prstGeom prst="ellipse">
            <a:avLst/>
          </a:prstGeom>
          <a:solidFill>
            <a:schemeClr val="accent1">
              <a:alpha val="18000"/>
            </a:scheme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서식다운로드 틸">
  <a:themeElements>
    <a:clrScheme name="서식다운로드 틸">
      <a:dk1>
        <a:srgbClr val="1F2329"/>
      </a:dk1>
      <a:lt1>
        <a:srgbClr val="FFFFFF"/>
      </a:lt1>
      <a:dk2>
        <a:srgbClr val="0B3C49"/>
      </a:dk2>
      <a:lt2>
        <a:srgbClr val="E8F3F2"/>
      </a:lt2>
      <a:accent1>
        <a:srgbClr val="14A3A0"/>
      </a:accent1>
      <a:accent2>
        <a:srgbClr val="F4A259"/>
      </a:accent2>
      <a:accent3>
        <a:srgbClr val="5BC0BE"/>
      </a:accent3>
      <a:accent4>
        <a:srgbClr val="9DB4B8"/>
      </a:accent4>
      <a:accent5>
        <a:srgbClr val="F2D16B"/>
      </a:accent5>
      <a:accent6>
        <a:srgbClr val="6B7380"/>
      </a:accent6>
      <a:hlink>
        <a:srgbClr val="14A3A0"/>
      </a:hlink>
      <a:folHlink>
        <a:srgbClr val="6B7380"/>
      </a:folHlink>
    </a:clrScheme>
    <a:fontScheme name="서식다운로드 틸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서식 다운로드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회사소개서 PPT 템플릿</dc:title>
  <dc:subject>PptxGenJS Presentation</dc:subject>
  <dc:creator>uglydolls.shop</dc:creator>
  <cp:lastModifiedBy>uglydolls.shop</cp:lastModifiedBy>
  <cp:revision>1</cp:revision>
  <dcterms:created xsi:type="dcterms:W3CDTF">2026-10-05T00:55:18Z</dcterms:created>
  <dcterms:modified xsi:type="dcterms:W3CDTF">2026-10-05T00:55:18Z</dcterms:modified>
</cp:coreProperties>
</file>