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" id="{b25a1f1d-e065-7009-d8bf-b1ae0941e853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마무리" id="{0cdd1181-3548-688b-103d-7e1285f3f06d}">
          <p14:sldIdLst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B1F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103120"/>
            <a:ext cx="105156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703320"/>
            <a:ext cx="10515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1B1F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743200"/>
            <a:ext cx="105156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840480"/>
            <a:ext cx="10515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rgbClr val="1B1F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286000"/>
            <a:ext cx="105156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ctr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566160"/>
            <a:ext cx="105156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ctr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10312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○○ 업무 시스템 구축 제안서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7033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주식회사 △△ 귀중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55448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PROPOSAL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576072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제안사 주식회사 ○○  |  2027. 04  |  제안 담당 홍길동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9692640" y="-1188720"/>
            <a:ext cx="3840480" cy="3840480"/>
          </a:xfrm>
          <a:prstGeom prst="ellipse">
            <a:avLst/>
          </a:prstGeom>
          <a:solidFill>
            <a:schemeClr val="accent1">
              <a:alpha val="18000"/>
            </a:schemeClr>
          </a:solidFill>
          <a:ln/>
        </p:spPr>
      </p:sp>
      <p:sp>
        <p:nvSpPr>
          <p:cNvPr id="7" name="Shape 5"/>
          <p:cNvSpPr/>
          <p:nvPr/>
        </p:nvSpPr>
        <p:spPr>
          <a:xfrm>
            <a:off x="10881360" y="365760"/>
            <a:ext cx="2011680" cy="2011680"/>
          </a:xfrm>
          <a:prstGeom prst="ellipse">
            <a:avLst/>
          </a:prstGeom>
          <a:solidFill>
            <a:schemeClr val="accent2">
              <a:alpha val="25000"/>
            </a:scheme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목차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731520" y="1463040"/>
            <a:ext cx="530352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rgbClr val="EEF0F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1005840" y="1463040"/>
            <a:ext cx="822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01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1920240" y="163677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제안 개요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1920240" y="209397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목적과 범위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31520" y="2834640"/>
            <a:ext cx="530352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rgbClr val="EEF0F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1005840" y="2834640"/>
            <a:ext cx="822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02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1920240" y="300837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현황 분석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1920240" y="346557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현재 문제점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31520" y="4206240"/>
            <a:ext cx="530352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rgbClr val="EEF0F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1005840" y="4206240"/>
            <a:ext cx="822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03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1920240" y="437997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제안 내용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1920240" y="483717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해결 방안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0" y="1463040"/>
            <a:ext cx="530352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rgbClr val="EEF0F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6675120" y="1463040"/>
            <a:ext cx="822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04</a:t>
            </a:r>
            <a:endParaRPr lang="en-US" sz="2800" dirty="0"/>
          </a:p>
        </p:txBody>
      </p:sp>
      <p:sp>
        <p:nvSpPr>
          <p:cNvPr id="17" name="Text 15"/>
          <p:cNvSpPr txBox="1"/>
          <p:nvPr/>
        </p:nvSpPr>
        <p:spPr>
          <a:xfrm>
            <a:off x="7589520" y="163677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추진 체계</a:t>
            </a:r>
            <a:endParaRPr lang="en-US" sz="1900" dirty="0"/>
          </a:p>
        </p:txBody>
      </p:sp>
      <p:sp>
        <p:nvSpPr>
          <p:cNvPr id="18" name="Text 16"/>
          <p:cNvSpPr txBox="1"/>
          <p:nvPr/>
        </p:nvSpPr>
        <p:spPr>
          <a:xfrm>
            <a:off x="7589520" y="209397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일정과 인력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0" y="2834640"/>
            <a:ext cx="530352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rgbClr val="EEF0F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 txBox="1"/>
          <p:nvPr/>
        </p:nvSpPr>
        <p:spPr>
          <a:xfrm>
            <a:off x="6675120" y="2834640"/>
            <a:ext cx="822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05</a:t>
            </a:r>
            <a:endParaRPr lang="en-US" sz="2800" dirty="0"/>
          </a:p>
        </p:txBody>
      </p:sp>
      <p:sp>
        <p:nvSpPr>
          <p:cNvPr id="21" name="Text 19"/>
          <p:cNvSpPr txBox="1"/>
          <p:nvPr/>
        </p:nvSpPr>
        <p:spPr>
          <a:xfrm>
            <a:off x="7589520" y="300837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소요 예산</a:t>
            </a:r>
            <a:endParaRPr lang="en-US" sz="1900" dirty="0"/>
          </a:p>
        </p:txBody>
      </p:sp>
      <p:sp>
        <p:nvSpPr>
          <p:cNvPr id="22" name="Text 20"/>
          <p:cNvSpPr txBox="1"/>
          <p:nvPr/>
        </p:nvSpPr>
        <p:spPr>
          <a:xfrm>
            <a:off x="7589520" y="346557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항목별 견적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400800" y="4206240"/>
            <a:ext cx="530352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rgbClr val="EEF0F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 txBox="1"/>
          <p:nvPr/>
        </p:nvSpPr>
        <p:spPr>
          <a:xfrm>
            <a:off x="6675120" y="4206240"/>
            <a:ext cx="822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06</a:t>
            </a:r>
            <a:endParaRPr lang="en-US" sz="2800" dirty="0"/>
          </a:p>
        </p:txBody>
      </p:sp>
      <p:sp>
        <p:nvSpPr>
          <p:cNvPr id="25" name="Text 23"/>
          <p:cNvSpPr txBox="1"/>
          <p:nvPr/>
        </p:nvSpPr>
        <p:spPr>
          <a:xfrm>
            <a:off x="7589520" y="437997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기대 효과</a:t>
            </a:r>
            <a:endParaRPr lang="en-US" sz="1900" dirty="0"/>
          </a:p>
        </p:txBody>
      </p:sp>
      <p:sp>
        <p:nvSpPr>
          <p:cNvPr id="26" name="Text 24"/>
          <p:cNvSpPr txBox="1"/>
          <p:nvPr/>
        </p:nvSpPr>
        <p:spPr>
          <a:xfrm>
            <a:off x="7589520" y="483717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도입 후 변화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제안 개요</a:t>
            </a:r>
            <a:endParaRPr lang="en-US" sz="30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구분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내용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사업명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△△ 사내 업무 시스템 구축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제안 목적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분산된 결재·근태·문서 관리를 하나의 시스템으로 통합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사업 범위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전자결재, 근태 관리, 문서함, 모바일 앱, 기존 데이터 이전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사업 기간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계약일로부터 4개월 (2027.05 ~ 2027.08)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제안 금액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금 85,000,000원 (부가세 별도)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현황 분석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사전 인터뷰(부서장 8명)에서 확인한 주요 문제입니다.</a:t>
            </a:r>
            <a:endParaRPr lang="en-US" sz="1600" dirty="0"/>
          </a:p>
        </p:txBody>
      </p:sp>
      <p:sp>
        <p:nvSpPr>
          <p:cNvPr id="4" name="카드 1"/>
          <p:cNvSpPr/>
          <p:nvPr/>
        </p:nvSpPr>
        <p:spPr>
          <a:xfrm>
            <a:off x="548640" y="1874520"/>
            <a:ext cx="3474720" cy="4160520"/>
          </a:xfrm>
          <a:prstGeom prst="roundRect">
            <a:avLst>
              <a:gd name="adj" fmla="val 3158"/>
            </a:avLst>
          </a:prstGeom>
          <a:solidFill>
            <a:schemeClr val="bg1"/>
          </a:solidFill>
          <a:ln w="9525">
            <a:solidFill>
              <a:srgbClr val="EEF0F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228600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0140" y="2491740"/>
            <a:ext cx="411480" cy="4114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914400" y="33375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시스템 분산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977640"/>
            <a:ext cx="27432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결재·근태·문서가 각각 다른 프로그램에 있어 중복 입력 발생</a:t>
            </a:r>
            <a:endParaRPr lang="en-US" sz="1600" dirty="0"/>
          </a:p>
        </p:txBody>
      </p:sp>
      <p:sp>
        <p:nvSpPr>
          <p:cNvPr id="9" name="카드 2"/>
          <p:cNvSpPr/>
          <p:nvPr/>
        </p:nvSpPr>
        <p:spPr>
          <a:xfrm>
            <a:off x="4343400" y="1874520"/>
            <a:ext cx="3474720" cy="4160520"/>
          </a:xfrm>
          <a:prstGeom prst="roundRect">
            <a:avLst>
              <a:gd name="adj" fmla="val 3158"/>
            </a:avLst>
          </a:prstGeom>
          <a:solidFill>
            <a:schemeClr val="bg1"/>
          </a:solidFill>
          <a:ln w="9525">
            <a:solidFill>
              <a:srgbClr val="EEF0F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709160" y="2286000"/>
            <a:ext cx="822960" cy="8229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900" y="2491740"/>
            <a:ext cx="411480" cy="4114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709160" y="33375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모바일 미지원</a:t>
            </a:r>
            <a:endParaRPr lang="en-US" sz="2200" dirty="0"/>
          </a:p>
        </p:txBody>
      </p:sp>
      <p:sp>
        <p:nvSpPr>
          <p:cNvPr id="13" name="Text 9"/>
          <p:cNvSpPr txBox="1"/>
          <p:nvPr/>
        </p:nvSpPr>
        <p:spPr>
          <a:xfrm>
            <a:off x="4709160" y="3977640"/>
            <a:ext cx="27432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외근 직원은 사무실 복귀 후에야 결재 가능, 평균 1.5일 지연</a:t>
            </a:r>
            <a:endParaRPr lang="en-US" sz="1600" dirty="0"/>
          </a:p>
        </p:txBody>
      </p:sp>
      <p:sp>
        <p:nvSpPr>
          <p:cNvPr id="14" name="카드 3"/>
          <p:cNvSpPr/>
          <p:nvPr/>
        </p:nvSpPr>
        <p:spPr>
          <a:xfrm>
            <a:off x="8138160" y="1874520"/>
            <a:ext cx="3474720" cy="4160520"/>
          </a:xfrm>
          <a:prstGeom prst="roundRect">
            <a:avLst>
              <a:gd name="adj" fmla="val 3158"/>
            </a:avLst>
          </a:prstGeom>
          <a:solidFill>
            <a:schemeClr val="bg1"/>
          </a:solidFill>
          <a:ln w="9525">
            <a:solidFill>
              <a:srgbClr val="EEF0F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503920" y="228600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9660" y="2491740"/>
            <a:ext cx="411480" cy="41148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503920" y="33375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보안 취약</a:t>
            </a:r>
            <a:endParaRPr lang="en-US" sz="2200" dirty="0"/>
          </a:p>
        </p:txBody>
      </p:sp>
      <p:sp>
        <p:nvSpPr>
          <p:cNvPr id="18" name="Text 13"/>
          <p:cNvSpPr txBox="1"/>
          <p:nvPr/>
        </p:nvSpPr>
        <p:spPr>
          <a:xfrm>
            <a:off x="8503920" y="3977640"/>
            <a:ext cx="27432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공유 폴더 권한 관리가 안 되어 퇴사자 접근 위험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제안 내용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08760"/>
            <a:ext cx="5394960" cy="2103120"/>
          </a:xfrm>
          <a:prstGeom prst="roundRect">
            <a:avLst>
              <a:gd name="adj" fmla="val 5217"/>
            </a:avLst>
          </a:prstGeom>
          <a:solidFill>
            <a:schemeClr val="bg1"/>
          </a:solidFill>
          <a:ln w="9525">
            <a:solidFill>
              <a:srgbClr val="EEF0F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68680" y="1874520"/>
            <a:ext cx="777240" cy="7772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990" y="2068830"/>
            <a:ext cx="388620" cy="3886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74520" y="182880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통합 전자결재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1874520" y="2377440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양식 30종 기본 제공, 결재선 자동 지정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217920" y="1508760"/>
            <a:ext cx="5394960" cy="2103120"/>
          </a:xfrm>
          <a:prstGeom prst="roundRect">
            <a:avLst>
              <a:gd name="adj" fmla="val 5217"/>
            </a:avLst>
          </a:prstGeom>
          <a:solidFill>
            <a:schemeClr val="bg1"/>
          </a:solidFill>
          <a:ln w="9525">
            <a:solidFill>
              <a:srgbClr val="EEF0F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537960" y="1874520"/>
            <a:ext cx="777240" cy="7772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270" y="2068830"/>
            <a:ext cx="388620" cy="3886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543800" y="182880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근태·휴가 관리</a:t>
            </a:r>
            <a:endParaRPr lang="en-US" sz="2100" dirty="0"/>
          </a:p>
        </p:txBody>
      </p:sp>
      <p:sp>
        <p:nvSpPr>
          <p:cNvPr id="12" name="Text 8"/>
          <p:cNvSpPr txBox="1"/>
          <p:nvPr/>
        </p:nvSpPr>
        <p:spPr>
          <a:xfrm>
            <a:off x="7543800" y="2377440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출퇴근 기록, 연차 자동 계산, 근로시간 관리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548640" y="3840480"/>
            <a:ext cx="5394960" cy="2103120"/>
          </a:xfrm>
          <a:prstGeom prst="roundRect">
            <a:avLst>
              <a:gd name="adj" fmla="val 5217"/>
            </a:avLst>
          </a:prstGeom>
          <a:solidFill>
            <a:schemeClr val="bg1"/>
          </a:solidFill>
          <a:ln w="9525">
            <a:solidFill>
              <a:srgbClr val="EEF0F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68680" y="4206240"/>
            <a:ext cx="777240" cy="7772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90" y="4400550"/>
            <a:ext cx="388620" cy="3886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874520" y="416052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권한별 문서함</a:t>
            </a:r>
            <a:endParaRPr lang="en-US" sz="2100" dirty="0"/>
          </a:p>
        </p:txBody>
      </p:sp>
      <p:sp>
        <p:nvSpPr>
          <p:cNvPr id="17" name="Text 12"/>
          <p:cNvSpPr txBox="1"/>
          <p:nvPr/>
        </p:nvSpPr>
        <p:spPr>
          <a:xfrm>
            <a:off x="1874520" y="4709160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부서·직급별 접근 권한, 퇴사 시 즉시 차단</a:t>
            </a:r>
            <a:endParaRPr lang="en-US" sz="1600" dirty="0"/>
          </a:p>
        </p:txBody>
      </p:sp>
      <p:sp>
        <p:nvSpPr>
          <p:cNvPr id="18" name="Shape 13"/>
          <p:cNvSpPr/>
          <p:nvPr/>
        </p:nvSpPr>
        <p:spPr>
          <a:xfrm>
            <a:off x="6217920" y="3840480"/>
            <a:ext cx="5394960" cy="2103120"/>
          </a:xfrm>
          <a:prstGeom prst="roundRect">
            <a:avLst>
              <a:gd name="adj" fmla="val 5217"/>
            </a:avLst>
          </a:prstGeom>
          <a:solidFill>
            <a:schemeClr val="bg1"/>
          </a:solidFill>
          <a:ln w="9525">
            <a:solidFill>
              <a:srgbClr val="EEF0F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6537960" y="4206240"/>
            <a:ext cx="777240" cy="7772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270" y="4400550"/>
            <a:ext cx="388620" cy="3886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543800" y="416052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모바일 앱</a:t>
            </a:r>
            <a:endParaRPr lang="en-US" sz="2100" dirty="0"/>
          </a:p>
        </p:txBody>
      </p:sp>
      <p:sp>
        <p:nvSpPr>
          <p:cNvPr id="22" name="Text 16"/>
          <p:cNvSpPr txBox="1"/>
          <p:nvPr/>
        </p:nvSpPr>
        <p:spPr>
          <a:xfrm>
            <a:off x="7543800" y="4709160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iOS·Android 결재와 알림, 생체 인증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추진 일정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822960" y="2331720"/>
            <a:ext cx="10515600" cy="0"/>
          </a:xfrm>
          <a:prstGeom prst="line">
            <a:avLst/>
          </a:prstGeom>
          <a:noFill/>
          <a:ln w="38100">
            <a:solidFill>
              <a:srgbClr val="EEF0F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2103120"/>
            <a:ext cx="457200" cy="4572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4630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1개월 차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28803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1"/>
          </a:solidFill>
          <a:ln w="9525">
            <a:solidFill>
              <a:srgbClr val="EEF0F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822960" y="30632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분석·설계</a:t>
            </a:r>
            <a:endParaRPr lang="en-US" sz="21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703320"/>
            <a:ext cx="20116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요구사항 확정, 화면 설계, 데이터 이전 계획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520440" y="2103120"/>
            <a:ext cx="457200" cy="4572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83280" y="14630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2개월 차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383280" y="28803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1"/>
          </a:solidFill>
          <a:ln w="9525">
            <a:solidFill>
              <a:srgbClr val="EEF0F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3657600" y="30632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개발</a:t>
            </a:r>
            <a:endParaRPr lang="en-US" sz="2100" dirty="0"/>
          </a:p>
        </p:txBody>
      </p:sp>
      <p:sp>
        <p:nvSpPr>
          <p:cNvPr id="13" name="Text 11"/>
          <p:cNvSpPr txBox="1"/>
          <p:nvPr/>
        </p:nvSpPr>
        <p:spPr>
          <a:xfrm>
            <a:off x="3657600" y="3703320"/>
            <a:ext cx="20116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결재·근태·문서함 기능 개발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355080" y="2103120"/>
            <a:ext cx="457200" cy="4572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17920" y="14630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3개월 차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17920" y="28803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1"/>
          </a:solidFill>
          <a:ln w="9525">
            <a:solidFill>
              <a:srgbClr val="EEF0F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6492240" y="30632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시험·이전</a:t>
            </a:r>
            <a:endParaRPr lang="en-US" sz="2100" dirty="0"/>
          </a:p>
        </p:txBody>
      </p:sp>
      <p:sp>
        <p:nvSpPr>
          <p:cNvPr id="18" name="Text 16"/>
          <p:cNvSpPr txBox="1"/>
          <p:nvPr/>
        </p:nvSpPr>
        <p:spPr>
          <a:xfrm>
            <a:off x="6492240" y="3703320"/>
            <a:ext cx="20116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통합 테스트, 기존 데이터 이전, 사용자 교육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9189720" y="2103120"/>
            <a:ext cx="457200" cy="4572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052560" y="14630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4개월 차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9052560" y="28803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1"/>
          </a:solidFill>
          <a:ln w="9525">
            <a:solidFill>
              <a:srgbClr val="EEF0F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 txBox="1"/>
          <p:nvPr/>
        </p:nvSpPr>
        <p:spPr>
          <a:xfrm>
            <a:off x="9326880" y="30632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오픈·안정화</a:t>
            </a:r>
            <a:endParaRPr lang="en-US" sz="2100" dirty="0"/>
          </a:p>
        </p:txBody>
      </p:sp>
      <p:sp>
        <p:nvSpPr>
          <p:cNvPr id="23" name="Text 21"/>
          <p:cNvSpPr txBox="1"/>
          <p:nvPr/>
        </p:nvSpPr>
        <p:spPr>
          <a:xfrm>
            <a:off x="9326880" y="3703320"/>
            <a:ext cx="20116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전사 오픈, 1개월 집중 지원 후 검수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소요 예산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749040"/>
                <a:gridCol w="2286000"/>
                <a:gridCol w="2286000"/>
                <a:gridCol w="2743200"/>
              </a:tblGrid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항목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수량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단가(원)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금액(원)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분석·설계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1식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12,000,000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12,000,000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기능 개발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1식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48,000,000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48,000,000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모바일 앱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1식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15,000,000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15,000,000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데이터 이전·교육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1식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6,000,000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6,000,000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안정화 지원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1개월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4,000,000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4,000,000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합계 (부가세 별도)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85,000,000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EF0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59893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유지보수는 오픈 후 12개월 무상, 이후 연 계약금액의 10%로 별도 계약합니다.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기대 효과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2011680"/>
            <a:ext cx="3474720" cy="3566160"/>
          </a:xfrm>
          <a:prstGeom prst="roundRect">
            <a:avLst>
              <a:gd name="adj" fmla="val 3158"/>
            </a:avLst>
          </a:prstGeom>
          <a:solidFill>
            <a:schemeClr val="tx2"/>
          </a:solidFill>
          <a:ln w="9525">
            <a:solidFill>
              <a:srgbClr val="EEF0F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22960" y="24688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-70%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7490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결재 소요 시간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42519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평균 1.5일 → 0.4일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343400" y="2011680"/>
            <a:ext cx="3474720" cy="3566160"/>
          </a:xfrm>
          <a:prstGeom prst="roundRect">
            <a:avLst>
              <a:gd name="adj" fmla="val 3158"/>
            </a:avLst>
          </a:prstGeom>
          <a:solidFill>
            <a:schemeClr val="bg1"/>
          </a:solidFill>
          <a:ln w="9525">
            <a:solidFill>
              <a:srgbClr val="EEF0F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4617720" y="24688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월 120h</a:t>
            </a:r>
            <a:endParaRPr lang="en-US" sz="5400" dirty="0"/>
          </a:p>
        </p:txBody>
      </p:sp>
      <p:sp>
        <p:nvSpPr>
          <p:cNvPr id="9" name="Text 7"/>
          <p:cNvSpPr txBox="1"/>
          <p:nvPr/>
        </p:nvSpPr>
        <p:spPr>
          <a:xfrm>
            <a:off x="4617720" y="37490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업무 시간 절감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617720" y="42519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중복 입력·집계 작업 제거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8138160" y="2011680"/>
            <a:ext cx="3474720" cy="3566160"/>
          </a:xfrm>
          <a:prstGeom prst="roundRect">
            <a:avLst>
              <a:gd name="adj" fmla="val 3158"/>
            </a:avLst>
          </a:prstGeom>
          <a:solidFill>
            <a:schemeClr val="bg1"/>
          </a:solidFill>
          <a:ln w="9525">
            <a:solidFill>
              <a:srgbClr val="EEF0F8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8412480" y="24688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0건</a:t>
            </a:r>
            <a:endParaRPr lang="en-US" sz="5400" dirty="0"/>
          </a:p>
        </p:txBody>
      </p:sp>
      <p:sp>
        <p:nvSpPr>
          <p:cNvPr id="13" name="Text 11"/>
          <p:cNvSpPr txBox="1"/>
          <p:nvPr/>
        </p:nvSpPr>
        <p:spPr>
          <a:xfrm>
            <a:off x="8412480" y="37490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권한 사고 목표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8412480" y="42519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퇴사 즉시 접근 차단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28600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함께하겠습니다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56616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△△의 업무 방식을 한 단계 더 편하게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51206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제안 담당 홍길동  |  02-000-0000  |  proposal@example.com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-1280160" y="4206240"/>
            <a:ext cx="3840480" cy="3840480"/>
          </a:xfrm>
          <a:prstGeom prst="ellipse">
            <a:avLst/>
          </a:prstGeom>
          <a:solidFill>
            <a:schemeClr val="accent1">
              <a:alpha val="18000"/>
            </a:scheme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서식다운로드 미드나잇">
  <a:themeElements>
    <a:clrScheme name="서식다운로드 미드나잇">
      <a:dk1>
        <a:srgbClr val="1F2329"/>
      </a:dk1>
      <a:lt1>
        <a:srgbClr val="FFFFFF"/>
      </a:lt1>
      <a:dk2>
        <a:srgbClr val="1B1F3B"/>
      </a:dk2>
      <a:lt2>
        <a:srgbClr val="EEF0F8"/>
      </a:lt2>
      <a:accent1>
        <a:srgbClr val="4F6BED"/>
      </a:accent1>
      <a:accent2>
        <a:srgbClr val="00B8A9"/>
      </a:accent2>
      <a:accent3>
        <a:srgbClr val="8EA0F5"/>
      </a:accent3>
      <a:accent4>
        <a:srgbClr val="A3A8C3"/>
      </a:accent4>
      <a:accent5>
        <a:srgbClr val="F6C85F"/>
      </a:accent5>
      <a:accent6>
        <a:srgbClr val="6B7380"/>
      </a:accent6>
      <a:hlink>
        <a:srgbClr val="4F6BED"/>
      </a:hlink>
      <a:folHlink>
        <a:srgbClr val="6B7380"/>
      </a:folHlink>
    </a:clrScheme>
    <a:fontScheme name="서식다운로드 미드나잇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서식 다운로드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제안서 PPT 템플릿</dc:title>
  <dc:subject>PptxGenJS Presentation</dc:subject>
  <dc:creator>uglydolls.shop</dc:creator>
  <cp:lastModifiedBy>uglydolls.shop</cp:lastModifiedBy>
  <cp:revision>1</cp:revision>
  <dcterms:created xsi:type="dcterms:W3CDTF">2026-10-05T00:55:18Z</dcterms:created>
  <dcterms:modified xsi:type="dcterms:W3CDTF">2026-10-05T00:55:18Z</dcterms:modified>
</cp:coreProperties>
</file>