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5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6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92422762-3e64-cc41-90ad-5cb6d4e31d29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마무리" id="{3821e486-4ced-ea94-9fbb-05df48f1400c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이용률</c:v>
                </c:pt>
              </c:strCache>
            </c:strRef>
          </c:tx>
          <c:spPr>
            <a:solidFill>
              <a:srgbClr val="E8505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F232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OTT</c:v>
                  </c:pt>
                  <c:pt idx="1">
                    <c:v>음악</c:v>
                  </c:pt>
                  <c:pt idx="2">
                    <c:v>쇼핑 멤버십</c:v>
                  </c:pt>
                  <c:pt idx="3">
                    <c:v>배달</c:v>
                  </c:pt>
                  <c:pt idx="4">
                    <c:v>클라우드</c:v>
                  </c:pt>
                  <c:pt idx="5">
                    <c:v>학습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86</c:v>
                </c:pt>
                <c:pt idx="1">
                  <c:v>71</c:v>
                </c:pt>
                <c:pt idx="2">
                  <c:v>58</c:v>
                </c:pt>
                <c:pt idx="3">
                  <c:v>44</c:v>
                </c:pt>
                <c:pt idx="4">
                  <c:v>31</c:v>
                </c:pt>
                <c:pt idx="5">
                  <c:v>18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F232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38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F7F1F4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38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이유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8505B"/>
              </a:solidFill>
              <a:effectLst/>
            </c:spPr>
          </c:dPt>
          <c:dPt>
            <c:idx val="1"/>
            <c:bubble3D val="0"/>
            <c:spPr>
              <a:solidFill>
                <a:srgbClr val="2BAE9E"/>
              </a:solidFill>
              <a:effectLst/>
            </c:spPr>
          </c:dPt>
          <c:dPt>
            <c:idx val="2"/>
            <c:bubble3D val="0"/>
            <c:spPr>
              <a:solidFill>
                <a:srgbClr val="F6A5AB"/>
              </a:solidFill>
              <a:effectLst/>
            </c:spPr>
          </c:dPt>
          <c:dPt>
            <c:idx val="3"/>
            <c:bubble3D val="0"/>
            <c:spPr>
              <a:solidFill>
                <a:srgbClr val="B7A9C4"/>
              </a:solidFill>
              <a:effectLst/>
            </c:spPr>
          </c:dPt>
          <c:dPt>
            <c:idx val="4"/>
            <c:bubble3D val="0"/>
            <c:spPr>
              <a:solidFill>
                <a:srgbClr val="F9C74F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1F2329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1F2329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1F2329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1F2329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1F2329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잘 안 씀</c:v>
                </c:pt>
                <c:pt idx="1">
                  <c:v>가격 인상</c:v>
                </c:pt>
                <c:pt idx="2">
                  <c:v>비슷한 서비스 중복</c:v>
                </c:pt>
                <c:pt idx="3">
                  <c:v>콘텐츠 부족</c:v>
                </c:pt>
                <c:pt idx="4">
                  <c:v>기타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41</c:v>
                </c:pt>
                <c:pt idx="1">
                  <c:v>27</c:v>
                </c:pt>
                <c:pt idx="2">
                  <c:v>16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F2329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3D2C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70332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3D2C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840480"/>
            <a:ext cx="10515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3D2C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286000"/>
            <a:ext cx="105156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56616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ctr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MZ세대의 소비 습관 연구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7033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구독 서비스 이용 실태와 만족도를 중심으로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554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○○학개론  |  3조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57607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20261234 홍길동 · 20261235 김○○ · 20261236 이○○ · 20261237 박○○  |  담당 교수 ○○○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692640" y="-1188720"/>
            <a:ext cx="3840480" cy="3840480"/>
          </a:xfrm>
          <a:prstGeom prst="ellipse">
            <a:avLst/>
          </a:prstGeom>
          <a:solidFill>
            <a:schemeClr val="accent1">
              <a:alpha val="18000"/>
            </a:schemeClr>
          </a:solidFill>
          <a:ln/>
        </p:spPr>
      </p:sp>
      <p:sp>
        <p:nvSpPr>
          <p:cNvPr id="7" name="Shape 5"/>
          <p:cNvSpPr/>
          <p:nvPr/>
        </p:nvSpPr>
        <p:spPr>
          <a:xfrm>
            <a:off x="10881360" y="365760"/>
            <a:ext cx="2011680" cy="2011680"/>
          </a:xfrm>
          <a:prstGeom prst="ellipse">
            <a:avLst/>
          </a:prstGeom>
          <a:solidFill>
            <a:schemeClr val="accent2">
              <a:alpha val="25000"/>
            </a:scheme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목차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1005840" y="14630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16367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연구 배경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920240" y="20939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왜 이 주제인가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31520" y="28346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1005840" y="28346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30083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연구 방법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1920240" y="34655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설문·인터뷰 설계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31520" y="42062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1005840" y="42062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920240" y="43799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연구 결과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1920240" y="48371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데이터 분석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0" y="14630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6675120" y="14630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</a:t>
            </a:r>
            <a:endParaRPr lang="en-US" sz="2800" dirty="0"/>
          </a:p>
        </p:txBody>
      </p:sp>
      <p:sp>
        <p:nvSpPr>
          <p:cNvPr id="17" name="Text 15"/>
          <p:cNvSpPr txBox="1"/>
          <p:nvPr/>
        </p:nvSpPr>
        <p:spPr>
          <a:xfrm>
            <a:off x="7589520" y="16367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고찰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7589520" y="20939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결과의 의미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0" y="28346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6675120" y="28346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</a:t>
            </a:r>
            <a:endParaRPr lang="en-US" sz="2800" dirty="0"/>
          </a:p>
        </p:txBody>
      </p:sp>
      <p:sp>
        <p:nvSpPr>
          <p:cNvPr id="21" name="Text 19"/>
          <p:cNvSpPr txBox="1"/>
          <p:nvPr/>
        </p:nvSpPr>
        <p:spPr>
          <a:xfrm>
            <a:off x="7589520" y="30083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결론</a:t>
            </a:r>
            <a:endParaRPr lang="en-US" sz="1900" dirty="0"/>
          </a:p>
        </p:txBody>
      </p:sp>
      <p:sp>
        <p:nvSpPr>
          <p:cNvPr id="22" name="Text 20"/>
          <p:cNvSpPr txBox="1"/>
          <p:nvPr/>
        </p:nvSpPr>
        <p:spPr>
          <a:xfrm>
            <a:off x="7589520" y="34655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요약과 한계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400800" y="42062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 txBox="1"/>
          <p:nvPr/>
        </p:nvSpPr>
        <p:spPr>
          <a:xfrm>
            <a:off x="6675120" y="42062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06</a:t>
            </a:r>
            <a:endParaRPr lang="en-US" sz="2800" dirty="0"/>
          </a:p>
        </p:txBody>
      </p:sp>
      <p:sp>
        <p:nvSpPr>
          <p:cNvPr id="25" name="Text 23"/>
          <p:cNvSpPr txBox="1"/>
          <p:nvPr/>
        </p:nvSpPr>
        <p:spPr>
          <a:xfrm>
            <a:off x="7589520" y="43799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참고문헌</a:t>
            </a:r>
            <a:endParaRPr lang="en-US" sz="1900" dirty="0"/>
          </a:p>
        </p:txBody>
      </p:sp>
      <p:sp>
        <p:nvSpPr>
          <p:cNvPr id="26" name="Text 24"/>
          <p:cNvSpPr txBox="1"/>
          <p:nvPr/>
        </p:nvSpPr>
        <p:spPr>
          <a:xfrm>
            <a:off x="7589520" y="48371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인용 자료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연구 배경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구독 서비스는 왜 늘어났을까?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77440"/>
            <a:ext cx="5486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OTT·음악·배달 멤버십 등 구독 서비스 다양화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20대의 평균 구독 개수가 늘었다는 조사 결과(출처 기재)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“구독 피로” 현상에 대한 관심 증가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연구 질문: 대학생은 구독에 만족하고 있는가?</a:t>
            </a:r>
            <a:endParaRPr lang="en-US" sz="1800" dirty="0"/>
          </a:p>
        </p:txBody>
      </p:sp>
      <p:sp>
        <p:nvSpPr>
          <p:cNvPr id="5" name="이미지 자리"/>
          <p:cNvSpPr/>
          <p:nvPr/>
        </p:nvSpPr>
        <p:spPr>
          <a:xfrm>
            <a:off x="6492240" y="1554480"/>
            <a:ext cx="5120640" cy="43891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rgbClr val="6B7380"/>
            </a:solidFill>
            <a:prstDash val="dash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2520" y="3246120"/>
            <a:ext cx="640080" cy="6400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92240" y="39776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관련 기사·그래프 이미지를 넣으세요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연구 방법</a:t>
            </a:r>
            <a:endParaRPr lang="en-US" sz="3000" dirty="0"/>
          </a:p>
        </p:txBody>
      </p:sp>
      <p:sp>
        <p:nvSpPr>
          <p:cNvPr id="3" name="카드 1"/>
          <p:cNvSpPr/>
          <p:nvPr/>
        </p:nvSpPr>
        <p:spPr>
          <a:xfrm>
            <a:off x="548640" y="1600200"/>
            <a:ext cx="3474720" cy="443484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914400" y="20116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40" y="221742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14400" y="30632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설문 조사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3703320"/>
            <a:ext cx="27432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교내 대학생 212명 대상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온라인 설문, 2026.10.1~10.14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문항 18개(5점 척도)</a:t>
            </a:r>
            <a:endParaRPr lang="en-US" sz="1600" dirty="0"/>
          </a:p>
        </p:txBody>
      </p:sp>
      <p:sp>
        <p:nvSpPr>
          <p:cNvPr id="8" name="카드 2"/>
          <p:cNvSpPr/>
          <p:nvPr/>
        </p:nvSpPr>
        <p:spPr>
          <a:xfrm>
            <a:off x="4343400" y="1600200"/>
            <a:ext cx="3474720" cy="443484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709160" y="201168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2217420"/>
            <a:ext cx="411480" cy="411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709160" y="30632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심층 인터뷰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4709160" y="3703320"/>
            <a:ext cx="27432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구독 5개 이상 이용자 6명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1인당 30분 반구조화 인터뷰</a:t>
            </a:r>
            <a:endParaRPr lang="en-US" sz="1600" dirty="0"/>
          </a:p>
        </p:txBody>
      </p:sp>
      <p:sp>
        <p:nvSpPr>
          <p:cNvPr id="13" name="카드 3"/>
          <p:cNvSpPr/>
          <p:nvPr/>
        </p:nvSpPr>
        <p:spPr>
          <a:xfrm>
            <a:off x="8138160" y="1600200"/>
            <a:ext cx="3474720" cy="443484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503920" y="20116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660" y="2217420"/>
            <a:ext cx="411480" cy="411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503920" y="30632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분석 방법</a:t>
            </a:r>
            <a:endParaRPr lang="en-US" sz="2200" dirty="0"/>
          </a:p>
        </p:txBody>
      </p:sp>
      <p:sp>
        <p:nvSpPr>
          <p:cNvPr id="17" name="Text 12"/>
          <p:cNvSpPr txBox="1"/>
          <p:nvPr/>
        </p:nvSpPr>
        <p:spPr>
          <a:xfrm>
            <a:off x="8503920" y="3703320"/>
            <a:ext cx="27432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엑셀로 빈도·교차 분석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인터뷰는 키워드별로 분류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결과 ① 이용 중인 구독 서비스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463040"/>
          <a:ext cx="694944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7863840" y="1463040"/>
            <a:ext cx="3749040" cy="4572000"/>
          </a:xfrm>
          <a:prstGeom prst="roundRect">
            <a:avLst>
              <a:gd name="adj" fmla="val 2927"/>
            </a:avLst>
          </a:prstGeom>
          <a:solidFill>
            <a:schemeClr val="bg2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183880" y="17373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핵심 포인트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8183880" y="2286000"/>
            <a:ext cx="320040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OTT 이용률 86%로 가장 높음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평균 구독 개수 3.4개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월평균 지출 2만 9천 원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0807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복수 응답, 단위: %  (n=212)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결과 ② 해지 고민 이유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463040"/>
          <a:ext cx="694944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7863840" y="1463040"/>
            <a:ext cx="3749040" cy="4572000"/>
          </a:xfrm>
          <a:prstGeom prst="roundRect">
            <a:avLst>
              <a:gd name="adj" fmla="val 2927"/>
            </a:avLst>
          </a:prstGeom>
          <a:solidFill>
            <a:schemeClr val="bg2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183880" y="17373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핵심 포인트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8183880" y="2286000"/>
            <a:ext cx="320040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“잘 안 쓰는데 계속 결제”가 41%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가격 인상이 두 번째 이유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인터뷰: “해지가 귀찮아서 그냥 둔다”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0807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단위: %  (n=148, 해지 고민 경험자)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고찰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349240" cy="4480560"/>
          </a:xfrm>
          <a:prstGeom prst="roundRect">
            <a:avLst>
              <a:gd name="adj" fmla="val 2449"/>
            </a:avLst>
          </a:prstGeom>
          <a:solidFill>
            <a:schemeClr val="bg2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960120" y="1828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예상한 것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960120" y="2514600"/>
            <a:ext cx="457200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가격이 가장 큰 불만일 것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구독 개수가 많을수록 만족도가 높을 것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263640" y="1554480"/>
            <a:ext cx="5349240" cy="4480560"/>
          </a:xfrm>
          <a:prstGeom prst="roundRect">
            <a:avLst>
              <a:gd name="adj" fmla="val 2449"/>
            </a:avLst>
          </a:prstGeom>
          <a:solidFill>
            <a:schemeClr val="tx2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675120" y="1828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실제 결과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6675120" y="2514600"/>
            <a:ext cx="457200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사용 빈도 대비 가치가 더 큰 불만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구독 4개 이상부터 만족도가 오히려 하락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“구독 정리” 수요가 존재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650992" y="3337560"/>
            <a:ext cx="868680" cy="86868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0" y="3538728"/>
            <a:ext cx="457200" cy="457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결론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11064240" cy="2377440"/>
          </a:xfrm>
          <a:prstGeom prst="roundRect">
            <a:avLst>
              <a:gd name="adj" fmla="val 4615"/>
            </a:avLst>
          </a:prstGeom>
          <a:solidFill>
            <a:schemeClr val="tx2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005840" y="2194560"/>
            <a:ext cx="1005840" cy="10058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7300" y="2446020"/>
            <a:ext cx="50292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377440" y="1828800"/>
            <a:ext cx="8869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대학생은 구독 “개수”보다 “사용 빈도 대비 가치”를 따진다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40" y="4251960"/>
            <a:ext cx="3474720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868680" y="44348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요약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489204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평균 3.4개 구독, 4개 이상부터 만족도 하락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4343400" y="4251960"/>
            <a:ext cx="3474720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663440" y="44348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제언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4663440" y="489204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구독 관리 기능, 일시정지 옵션 확대 필요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8138160" y="4251960"/>
            <a:ext cx="3474720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 w="9525">
            <a:solidFill>
              <a:srgbClr val="F7F1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8458200" y="44348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한계</a:t>
            </a:r>
            <a:endParaRPr lang="en-US" sz="1900" dirty="0"/>
          </a:p>
        </p:txBody>
      </p:sp>
      <p:sp>
        <p:nvSpPr>
          <p:cNvPr id="15" name="Text 12"/>
          <p:cNvSpPr txBox="1"/>
          <p:nvPr/>
        </p:nvSpPr>
        <p:spPr>
          <a:xfrm>
            <a:off x="8458200" y="489204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단일 대학 표본, 향후 표본 확대 필요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참고문헌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0332720"/>
              </a:tblGrid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No</a:t>
                      </a:r>
                      <a:endParaRPr lang="en-US" sz="14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자료 (저자, 연도, 제목, 출처)</a:t>
                      </a:r>
                      <a:endParaRPr lang="en-US" sz="14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</a:t>
                      </a:r>
                      <a:endParaRPr lang="en-US" sz="14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홍길동 (2025). 구독경제의 확산과 소비자 만족. ○○학회지, 12(3), 45–67.</a:t>
                      </a:r>
                      <a:endParaRPr lang="en-US" sz="14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2</a:t>
                      </a:r>
                      <a:endParaRPr lang="en-US" sz="14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○○연구소 (2026). 2026 디지털 소비 트렌드 보고서. ○○연구소.</a:t>
                      </a:r>
                      <a:endParaRPr lang="en-US" sz="14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3</a:t>
                      </a:r>
                      <a:endParaRPr lang="en-US" sz="14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김○○ (2024). MZ세대 소비 행태 연구. ○○대학교 석사학위논문.</a:t>
                      </a:r>
                      <a:endParaRPr lang="en-US" sz="14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4</a:t>
                      </a:r>
                      <a:endParaRPr lang="en-US" sz="14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○○일보 (2026.05.10). “구독 피로” 느끼는 20대 늘었다. https://example.com</a:t>
                      </a:r>
                      <a:endParaRPr lang="en-US" sz="14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5</a:t>
                      </a:r>
                      <a:endParaRPr lang="en-US" sz="14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통계청 (2026). 가계동향조사. https://kostat.go.kr</a:t>
                      </a:r>
                      <a:endParaRPr lang="en-US" sz="14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7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989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APA 형식 예시입니다. 과목에서 정한 인용 형식을 따르세요.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28600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Q &amp; A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56616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들어주셔서 감사합니다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○○학개론 3조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-1280160" y="4206240"/>
            <a:ext cx="3840480" cy="3840480"/>
          </a:xfrm>
          <a:prstGeom prst="ellipse">
            <a:avLst/>
          </a:prstGeom>
          <a:solidFill>
            <a:schemeClr val="accent1">
              <a:alpha val="18000"/>
            </a:scheme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서식다운로드 코랄">
  <a:themeElements>
    <a:clrScheme name="서식다운로드 코랄">
      <a:dk1>
        <a:srgbClr val="1F2329"/>
      </a:dk1>
      <a:lt1>
        <a:srgbClr val="FFFFFF"/>
      </a:lt1>
      <a:dk2>
        <a:srgbClr val="3D2C4E"/>
      </a:dk2>
      <a:lt2>
        <a:srgbClr val="F7F1F4"/>
      </a:lt2>
      <a:accent1>
        <a:srgbClr val="E8505B"/>
      </a:accent1>
      <a:accent2>
        <a:srgbClr val="2BAE9E"/>
      </a:accent2>
      <a:accent3>
        <a:srgbClr val="F6A5AB"/>
      </a:accent3>
      <a:accent4>
        <a:srgbClr val="B7A9C4"/>
      </a:accent4>
      <a:accent5>
        <a:srgbClr val="F9C74F"/>
      </a:accent5>
      <a:accent6>
        <a:srgbClr val="6B7380"/>
      </a:accent6>
      <a:hlink>
        <a:srgbClr val="E8505B"/>
      </a:hlink>
      <a:folHlink>
        <a:srgbClr val="6B7380"/>
      </a:folHlink>
    </a:clrScheme>
    <a:fontScheme name="서식다운로드 코랄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서식 다운로드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대학생 과제 발표 PPT 템플릿</dc:title>
  <dc:subject>PptxGenJS Presentation</dc:subject>
  <dc:creator>uglydolls.shop</dc:creator>
  <cp:lastModifiedBy>uglydolls.shop</cp:lastModifiedBy>
  <cp:revision>1</cp:revision>
  <dcterms:created xsi:type="dcterms:W3CDTF">2026-10-05T00:55:18Z</dcterms:created>
  <dcterms:modified xsi:type="dcterms:W3CDTF">2026-10-05T00:55:18Z</dcterms:modified>
</cp:coreProperties>
</file>